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Nunito"/>
      <p:regular r:id="rId17"/>
      <p:bold r:id="rId18"/>
      <p:italic r:id="rId19"/>
      <p:boldItalic r:id="rId20"/>
    </p:embeddedFont>
    <p:embeddedFont>
      <p:font typeface="Maven Pro"/>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6D1F1A-E41D-4B8D-8355-F7E14CB5320B}">
  <a:tblStyle styleId="{086D1F1A-E41D-4B8D-8355-F7E14CB5320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5.xml"/><Relationship Id="rId22" Type="http://schemas.openxmlformats.org/officeDocument/2006/relationships/font" Target="fonts/MavenPro-bold.fntdata"/><Relationship Id="rId10" Type="http://schemas.openxmlformats.org/officeDocument/2006/relationships/slide" Target="slides/slide4.xml"/><Relationship Id="rId21" Type="http://schemas.openxmlformats.org/officeDocument/2006/relationships/font" Target="fonts/MavenPro-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Nunito-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Nunito-italic.fntdata"/><Relationship Id="rId6" Type="http://schemas.openxmlformats.org/officeDocument/2006/relationships/notesMaster" Target="notesMasters/notesMaster1.xml"/><Relationship Id="rId18" Type="http://schemas.openxmlformats.org/officeDocument/2006/relationships/font" Target="fonts/Nuni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c5da5c41a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c5da5c41a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c5da5c41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c5da5c41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c5da5c41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c5da5c41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c5da5c41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c5da5c41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c5da5c41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c5da5c41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fc5da5c41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fc5da5c41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c5da5c41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fc5da5c41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fc5da5c41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fc5da5c41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fc5da5c41a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fc5da5c41a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9CB9C"/>
                </a:solidFill>
              </a:rPr>
              <a:t>Data</a:t>
            </a:r>
            <a:r>
              <a:rPr lang="en">
                <a:solidFill>
                  <a:srgbClr val="F9CB9C"/>
                </a:solidFill>
              </a:rPr>
              <a:t> Analysis of The Red Records.</a:t>
            </a:r>
            <a:endParaRPr>
              <a:solidFill>
                <a:srgbClr val="F9CB9C"/>
              </a:solidFill>
            </a:endParaRPr>
          </a:p>
        </p:txBody>
      </p:sp>
      <p:sp>
        <p:nvSpPr>
          <p:cNvPr id="278" name="Google Shape;278;p13"/>
          <p:cNvSpPr txBox="1"/>
          <p:nvPr>
            <p:ph idx="1" type="subTitle"/>
          </p:nvPr>
        </p:nvSpPr>
        <p:spPr>
          <a:xfrm>
            <a:off x="728900" y="3168325"/>
            <a:ext cx="4255500" cy="695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F9CB9C"/>
              </a:buClr>
              <a:buSzPts val="1600"/>
              <a:buChar char="-"/>
            </a:pPr>
            <a:r>
              <a:rPr lang="en">
                <a:solidFill>
                  <a:srgbClr val="F9CB9C"/>
                </a:solidFill>
              </a:rPr>
              <a:t>Ida. B. Wells</a:t>
            </a:r>
            <a:endParaRPr>
              <a:solidFill>
                <a:srgbClr val="F9CB9C"/>
              </a:solidFill>
            </a:endParaRPr>
          </a:p>
        </p:txBody>
      </p:sp>
      <p:sp>
        <p:nvSpPr>
          <p:cNvPr id="279" name="Google Shape;279;p13"/>
          <p:cNvSpPr txBox="1"/>
          <p:nvPr/>
        </p:nvSpPr>
        <p:spPr>
          <a:xfrm>
            <a:off x="5324700" y="3212250"/>
            <a:ext cx="38193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3F3F3"/>
                </a:solidFill>
                <a:latin typeface="Nunito"/>
                <a:ea typeface="Nunito"/>
                <a:cs typeface="Nunito"/>
                <a:sym typeface="Nunito"/>
              </a:rPr>
              <a:t>Our Team – (Group 4)</a:t>
            </a:r>
            <a:endParaRPr b="1" sz="1500">
              <a:solidFill>
                <a:srgbClr val="F3F3F3"/>
              </a:solidFill>
              <a:latin typeface="Nunito"/>
              <a:ea typeface="Nunito"/>
              <a:cs typeface="Nunito"/>
              <a:sym typeface="Nunito"/>
            </a:endParaRPr>
          </a:p>
          <a:p>
            <a:pPr indent="-323850" lvl="0" marL="457200" rtl="0" algn="l">
              <a:spcBef>
                <a:spcPts val="0"/>
              </a:spcBef>
              <a:spcAft>
                <a:spcPts val="0"/>
              </a:spcAft>
              <a:buClr>
                <a:srgbClr val="F3F3F3"/>
              </a:buClr>
              <a:buSzPts val="1500"/>
              <a:buFont typeface="Nunito"/>
              <a:buChar char="●"/>
            </a:pPr>
            <a:r>
              <a:rPr lang="en" sz="1500">
                <a:solidFill>
                  <a:srgbClr val="F3F3F3"/>
                </a:solidFill>
                <a:latin typeface="Nunito"/>
                <a:ea typeface="Nunito"/>
                <a:cs typeface="Nunito"/>
                <a:sym typeface="Nunito"/>
              </a:rPr>
              <a:t>Ololade Adetula</a:t>
            </a:r>
            <a:endParaRPr sz="1500">
              <a:solidFill>
                <a:srgbClr val="F3F3F3"/>
              </a:solidFill>
              <a:latin typeface="Nunito"/>
              <a:ea typeface="Nunito"/>
              <a:cs typeface="Nunito"/>
              <a:sym typeface="Nunito"/>
            </a:endParaRPr>
          </a:p>
          <a:p>
            <a:pPr indent="-323850" lvl="0" marL="457200" rtl="0" algn="l">
              <a:spcBef>
                <a:spcPts val="0"/>
              </a:spcBef>
              <a:spcAft>
                <a:spcPts val="0"/>
              </a:spcAft>
              <a:buClr>
                <a:srgbClr val="F3F3F3"/>
              </a:buClr>
              <a:buSzPts val="1500"/>
              <a:buFont typeface="Nunito"/>
              <a:buChar char="●"/>
            </a:pPr>
            <a:r>
              <a:rPr lang="en" sz="1500">
                <a:solidFill>
                  <a:srgbClr val="F3F3F3"/>
                </a:solidFill>
                <a:latin typeface="Nunito"/>
                <a:ea typeface="Nunito"/>
                <a:cs typeface="Nunito"/>
                <a:sym typeface="Nunito"/>
              </a:rPr>
              <a:t>Samir Ansari</a:t>
            </a:r>
            <a:endParaRPr sz="1500">
              <a:solidFill>
                <a:srgbClr val="F3F3F3"/>
              </a:solidFill>
              <a:latin typeface="Nunito"/>
              <a:ea typeface="Nunito"/>
              <a:cs typeface="Nunito"/>
              <a:sym typeface="Nunito"/>
            </a:endParaRPr>
          </a:p>
          <a:p>
            <a:pPr indent="-323850" lvl="0" marL="457200" rtl="0" algn="l">
              <a:spcBef>
                <a:spcPts val="0"/>
              </a:spcBef>
              <a:spcAft>
                <a:spcPts val="0"/>
              </a:spcAft>
              <a:buClr>
                <a:srgbClr val="F3F3F3"/>
              </a:buClr>
              <a:buSzPts val="1500"/>
              <a:buFont typeface="Nunito"/>
              <a:buChar char="●"/>
            </a:pPr>
            <a:r>
              <a:rPr lang="en" sz="1500">
                <a:solidFill>
                  <a:srgbClr val="F3F3F3"/>
                </a:solidFill>
                <a:latin typeface="Nunito"/>
                <a:ea typeface="Nunito"/>
                <a:cs typeface="Nunito"/>
                <a:sym typeface="Nunito"/>
              </a:rPr>
              <a:t>Ehram Haque</a:t>
            </a:r>
            <a:endParaRPr sz="1500">
              <a:solidFill>
                <a:srgbClr val="F3F3F3"/>
              </a:solidFill>
              <a:latin typeface="Nunito"/>
              <a:ea typeface="Nunito"/>
              <a:cs typeface="Nunito"/>
              <a:sym typeface="Nunito"/>
            </a:endParaRPr>
          </a:p>
          <a:p>
            <a:pPr indent="-323850" lvl="0" marL="457200" rtl="0" algn="l">
              <a:spcBef>
                <a:spcPts val="0"/>
              </a:spcBef>
              <a:spcAft>
                <a:spcPts val="0"/>
              </a:spcAft>
              <a:buClr>
                <a:srgbClr val="F3F3F3"/>
              </a:buClr>
              <a:buSzPts val="1500"/>
              <a:buFont typeface="Nunito"/>
              <a:buChar char="●"/>
            </a:pPr>
            <a:r>
              <a:rPr lang="en" sz="1500">
                <a:solidFill>
                  <a:srgbClr val="F3F3F3"/>
                </a:solidFill>
                <a:latin typeface="Nunito"/>
                <a:ea typeface="Nunito"/>
                <a:cs typeface="Nunito"/>
                <a:sym typeface="Nunito"/>
              </a:rPr>
              <a:t>Rohan Ray Yadav</a:t>
            </a:r>
            <a:endParaRPr sz="1500">
              <a:solidFill>
                <a:srgbClr val="F3F3F3"/>
              </a:solidFill>
              <a:latin typeface="Nunito"/>
              <a:ea typeface="Nunito"/>
              <a:cs typeface="Nunito"/>
              <a:sym typeface="Nunito"/>
            </a:endParaRPr>
          </a:p>
          <a:p>
            <a:pPr indent="-323850" lvl="0" marL="457200" rtl="0" algn="l">
              <a:spcBef>
                <a:spcPts val="0"/>
              </a:spcBef>
              <a:spcAft>
                <a:spcPts val="0"/>
              </a:spcAft>
              <a:buClr>
                <a:srgbClr val="F3F3F3"/>
              </a:buClr>
              <a:buSzPts val="1500"/>
              <a:buFont typeface="Nunito"/>
              <a:buChar char="●"/>
            </a:pPr>
            <a:r>
              <a:rPr lang="en" sz="1500">
                <a:solidFill>
                  <a:srgbClr val="F3F3F3"/>
                </a:solidFill>
                <a:latin typeface="Nunito"/>
                <a:ea typeface="Nunito"/>
                <a:cs typeface="Nunito"/>
                <a:sym typeface="Nunito"/>
              </a:rPr>
              <a:t>Sabhya Rai</a:t>
            </a:r>
            <a:endParaRPr sz="1500">
              <a:solidFill>
                <a:srgbClr val="F3F3F3"/>
              </a:solidFill>
              <a:latin typeface="Nunito"/>
              <a:ea typeface="Nunito"/>
              <a:cs typeface="Nunito"/>
              <a:sym typeface="Nunito"/>
            </a:endParaRPr>
          </a:p>
          <a:p>
            <a:pPr indent="-323850" lvl="0" marL="457200" rtl="0" algn="l">
              <a:spcBef>
                <a:spcPts val="0"/>
              </a:spcBef>
              <a:spcAft>
                <a:spcPts val="0"/>
              </a:spcAft>
              <a:buClr>
                <a:srgbClr val="F3F3F3"/>
              </a:buClr>
              <a:buSzPts val="1500"/>
              <a:buFont typeface="Nunito"/>
              <a:buChar char="●"/>
            </a:pPr>
            <a:r>
              <a:rPr lang="en" sz="1500">
                <a:solidFill>
                  <a:srgbClr val="F3F3F3"/>
                </a:solidFill>
                <a:latin typeface="Nunito"/>
                <a:ea typeface="Nunito"/>
                <a:cs typeface="Nunito"/>
                <a:sym typeface="Nunito"/>
              </a:rPr>
              <a:t>Folusho Adeyemi</a:t>
            </a:r>
            <a:endParaRPr sz="1500">
              <a:solidFill>
                <a:srgbClr val="F3F3F3"/>
              </a:solidFill>
              <a:latin typeface="Nunito"/>
              <a:ea typeface="Nunito"/>
              <a:cs typeface="Nunito"/>
              <a:sym typeface="Nunito"/>
            </a:endParaRPr>
          </a:p>
          <a:p>
            <a:pPr indent="-323850" lvl="0" marL="457200" rtl="0" algn="l">
              <a:spcBef>
                <a:spcPts val="0"/>
              </a:spcBef>
              <a:spcAft>
                <a:spcPts val="0"/>
              </a:spcAft>
              <a:buClr>
                <a:srgbClr val="F3F3F3"/>
              </a:buClr>
              <a:buSzPts val="1500"/>
              <a:buFont typeface="Nunito"/>
              <a:buChar char="●"/>
            </a:pPr>
            <a:r>
              <a:rPr lang="en" sz="1500">
                <a:solidFill>
                  <a:srgbClr val="F3F3F3"/>
                </a:solidFill>
                <a:latin typeface="Nunito"/>
                <a:ea typeface="Nunito"/>
                <a:cs typeface="Nunito"/>
                <a:sym typeface="Nunito"/>
              </a:rPr>
              <a:t>Oluwatamilore Oladejo</a:t>
            </a:r>
            <a:endParaRPr sz="1500">
              <a:solidFill>
                <a:srgbClr val="F3F3F3"/>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pic>
        <p:nvPicPr>
          <p:cNvPr id="340" name="Google Shape;340;p22"/>
          <p:cNvPicPr preferRelativeResize="0"/>
          <p:nvPr/>
        </p:nvPicPr>
        <p:blipFill>
          <a:blip r:embed="rId3">
            <a:alphaModFix/>
          </a:blip>
          <a:stretch>
            <a:fillRect/>
          </a:stretch>
        </p:blipFill>
        <p:spPr>
          <a:xfrm>
            <a:off x="161013" y="92375"/>
            <a:ext cx="8821975" cy="495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was Ida. B. Wells</a:t>
            </a:r>
            <a:endParaRPr/>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She was a prominent </a:t>
            </a:r>
            <a:r>
              <a:rPr b="1" lang="en"/>
              <a:t>journalist</a:t>
            </a:r>
            <a:r>
              <a:rPr lang="en"/>
              <a:t>, </a:t>
            </a:r>
            <a:r>
              <a:rPr b="1" lang="en"/>
              <a:t>activist</a:t>
            </a:r>
            <a:r>
              <a:rPr lang="en"/>
              <a:t>, and </a:t>
            </a:r>
            <a:r>
              <a:rPr b="1" lang="en"/>
              <a:t>researcher</a:t>
            </a:r>
            <a:r>
              <a:rPr lang="en"/>
              <a:t>.</a:t>
            </a:r>
            <a:endParaRPr/>
          </a:p>
          <a:p>
            <a:pPr indent="-311150" lvl="0" marL="457200" rtl="0" algn="l">
              <a:spcBef>
                <a:spcPts val="0"/>
              </a:spcBef>
              <a:spcAft>
                <a:spcPts val="0"/>
              </a:spcAft>
              <a:buSzPts val="1300"/>
              <a:buChar char="●"/>
            </a:pPr>
            <a:r>
              <a:rPr lang="en"/>
              <a:t>Was born in Mississippi in </a:t>
            </a:r>
            <a:r>
              <a:rPr b="1" lang="en"/>
              <a:t>1862</a:t>
            </a:r>
            <a:r>
              <a:rPr lang="en"/>
              <a:t> during the </a:t>
            </a:r>
            <a:r>
              <a:rPr b="1" lang="en"/>
              <a:t>CIvil War.</a:t>
            </a:r>
            <a:endParaRPr b="1"/>
          </a:p>
          <a:p>
            <a:pPr indent="-311150" lvl="0" marL="457200" rtl="0" algn="l">
              <a:spcBef>
                <a:spcPts val="0"/>
              </a:spcBef>
              <a:spcAft>
                <a:spcPts val="0"/>
              </a:spcAft>
              <a:buSzPts val="1300"/>
              <a:buChar char="●"/>
            </a:pPr>
            <a:r>
              <a:rPr lang="en"/>
              <a:t>Led an </a:t>
            </a:r>
            <a:r>
              <a:rPr b="1" lang="en"/>
              <a:t>anti-lynching crusade</a:t>
            </a:r>
            <a:r>
              <a:rPr lang="en"/>
              <a:t> in the US in the 1890s.</a:t>
            </a:r>
            <a:endParaRPr/>
          </a:p>
          <a:p>
            <a:pPr indent="-311150" lvl="0" marL="457200" rtl="0" algn="l">
              <a:spcBef>
                <a:spcPts val="0"/>
              </a:spcBef>
              <a:spcAft>
                <a:spcPts val="0"/>
              </a:spcAft>
              <a:buSzPts val="1300"/>
              <a:buChar char="●"/>
            </a:pPr>
            <a:r>
              <a:rPr lang="en"/>
              <a:t>She also </a:t>
            </a:r>
            <a:r>
              <a:rPr b="1" lang="en"/>
              <a:t>fought for </a:t>
            </a:r>
            <a:r>
              <a:rPr b="1" lang="en"/>
              <a:t>women's</a:t>
            </a:r>
            <a:r>
              <a:rPr b="1" lang="en"/>
              <a:t> </a:t>
            </a:r>
            <a:r>
              <a:rPr b="1" lang="en"/>
              <a:t>suffrage.</a:t>
            </a:r>
            <a:endParaRPr b="1"/>
          </a:p>
          <a:p>
            <a:pPr indent="-311150" lvl="0" marL="457200" rtl="0" algn="l">
              <a:spcBef>
                <a:spcPts val="0"/>
              </a:spcBef>
              <a:spcAft>
                <a:spcPts val="0"/>
              </a:spcAft>
              <a:buSzPts val="1300"/>
              <a:buChar char="●"/>
            </a:pPr>
            <a:r>
              <a:rPr lang="en"/>
              <a:t>Published a pamphlet, “Southern Horrors: Lynch Law in All Its Phases,” and a book, A red Record.</a:t>
            </a:r>
            <a:endParaRPr/>
          </a:p>
          <a:p>
            <a:pPr indent="-311150" lvl="0" marL="457200" rtl="0" algn="l">
              <a:spcBef>
                <a:spcPts val="0"/>
              </a:spcBef>
              <a:spcAft>
                <a:spcPts val="0"/>
              </a:spcAft>
              <a:buSzPts val="1300"/>
              <a:buChar char="●"/>
            </a:pPr>
            <a:r>
              <a:rPr lang="en"/>
              <a:t>It was well who ultimately helped end the violence of lynching against black men and women acter the Civil War.</a:t>
            </a:r>
            <a:endParaRPr/>
          </a:p>
        </p:txBody>
      </p:sp>
      <p:pic>
        <p:nvPicPr>
          <p:cNvPr id="286" name="Google Shape;286;p14"/>
          <p:cNvPicPr preferRelativeResize="0"/>
          <p:nvPr/>
        </p:nvPicPr>
        <p:blipFill>
          <a:blip r:embed="rId3">
            <a:alphaModFix/>
          </a:blip>
          <a:stretch>
            <a:fillRect/>
          </a:stretch>
        </p:blipFill>
        <p:spPr>
          <a:xfrm rot="-1334679">
            <a:off x="4631750" y="3841500"/>
            <a:ext cx="1133350" cy="1328549"/>
          </a:xfrm>
          <a:prstGeom prst="rect">
            <a:avLst/>
          </a:prstGeom>
          <a:noFill/>
          <a:ln>
            <a:noFill/>
          </a:ln>
        </p:spPr>
      </p:pic>
      <p:pic>
        <p:nvPicPr>
          <p:cNvPr id="287" name="Google Shape;287;p14"/>
          <p:cNvPicPr preferRelativeResize="0"/>
          <p:nvPr/>
        </p:nvPicPr>
        <p:blipFill>
          <a:blip r:embed="rId4">
            <a:alphaModFix/>
          </a:blip>
          <a:stretch>
            <a:fillRect/>
          </a:stretch>
        </p:blipFill>
        <p:spPr>
          <a:xfrm>
            <a:off x="380700" y="2371825"/>
            <a:ext cx="1462475" cy="1462475"/>
          </a:xfrm>
          <a:prstGeom prst="rect">
            <a:avLst/>
          </a:prstGeom>
          <a:noFill/>
          <a:ln>
            <a:noFill/>
          </a:ln>
        </p:spPr>
      </p:pic>
      <p:pic>
        <p:nvPicPr>
          <p:cNvPr id="288" name="Google Shape;288;p14"/>
          <p:cNvPicPr preferRelativeResize="0"/>
          <p:nvPr/>
        </p:nvPicPr>
        <p:blipFill>
          <a:blip r:embed="rId5">
            <a:alphaModFix/>
          </a:blip>
          <a:stretch>
            <a:fillRect/>
          </a:stretch>
        </p:blipFill>
        <p:spPr>
          <a:xfrm>
            <a:off x="6246075" y="505724"/>
            <a:ext cx="2195201" cy="23222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Red Records by Ida. B. Wells</a:t>
            </a:r>
            <a:endParaRPr/>
          </a:p>
        </p:txBody>
      </p:sp>
      <p:sp>
        <p:nvSpPr>
          <p:cNvPr id="294" name="Google Shape;294;p15"/>
          <p:cNvSpPr txBox="1"/>
          <p:nvPr>
            <p:ph idx="1" type="body"/>
          </p:nvPr>
        </p:nvSpPr>
        <p:spPr>
          <a:xfrm>
            <a:off x="1386800" y="15156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Red Record is a slice in time of the terrible history of lynching in the United States, focused on the year 1894. </a:t>
            </a:r>
            <a:endParaRPr/>
          </a:p>
          <a:p>
            <a:pPr indent="-311150" lvl="0" marL="457200" rtl="0" algn="l">
              <a:spcBef>
                <a:spcPts val="0"/>
              </a:spcBef>
              <a:spcAft>
                <a:spcPts val="0"/>
              </a:spcAft>
              <a:buSzPts val="1300"/>
              <a:buChar char="●"/>
            </a:pPr>
            <a:r>
              <a:rPr lang="en"/>
              <a:t>A Red Record used mainstream white newspapers to document a resurgence of white mob violence, finding that more than 10,000 African Americans had been killed by lynching in the South between 1892 and 1895.</a:t>
            </a:r>
            <a:endParaRPr/>
          </a:p>
        </p:txBody>
      </p:sp>
      <p:pic>
        <p:nvPicPr>
          <p:cNvPr id="295" name="Google Shape;295;p15"/>
          <p:cNvPicPr preferRelativeResize="0"/>
          <p:nvPr/>
        </p:nvPicPr>
        <p:blipFill>
          <a:blip r:embed="rId3">
            <a:alphaModFix/>
          </a:blip>
          <a:stretch>
            <a:fillRect/>
          </a:stretch>
        </p:blipFill>
        <p:spPr>
          <a:xfrm>
            <a:off x="5497525" y="2571750"/>
            <a:ext cx="1351150" cy="2194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she collected the lynching data</a:t>
            </a:r>
            <a:endParaRPr/>
          </a:p>
        </p:txBody>
      </p:sp>
      <p:sp>
        <p:nvSpPr>
          <p:cNvPr id="301" name="Google Shape;301;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She researched the names of lynching victims using articles written by white correspondents and press bureaus.</a:t>
            </a:r>
            <a:endParaRPr/>
          </a:p>
          <a:p>
            <a:pPr indent="-311150" lvl="0" marL="457200" rtl="0" algn="l">
              <a:spcBef>
                <a:spcPts val="0"/>
              </a:spcBef>
              <a:spcAft>
                <a:spcPts val="0"/>
              </a:spcAft>
              <a:buSzPts val="1300"/>
              <a:buChar char="●"/>
            </a:pPr>
            <a:r>
              <a:rPr lang="en"/>
              <a:t>She also conducted interviews with people who had witnessed or been affected by lynchings and gathered testimony from survivors of attempted lynchings.</a:t>
            </a:r>
            <a:endParaRPr/>
          </a:p>
          <a:p>
            <a:pPr indent="-311150" lvl="0" marL="457200" rtl="0" algn="l">
              <a:spcBef>
                <a:spcPts val="0"/>
              </a:spcBef>
              <a:spcAft>
                <a:spcPts val="0"/>
              </a:spcAft>
              <a:buSzPts val="1300"/>
              <a:buChar char="●"/>
            </a:pPr>
            <a:r>
              <a:rPr lang="en"/>
              <a:t>These stats included the names, date of execution and charges that resulted in lynching.</a:t>
            </a:r>
            <a:endParaRPr/>
          </a:p>
          <a:p>
            <a:pPr indent="-311150" lvl="0" marL="457200" rtl="0" algn="l">
              <a:spcBef>
                <a:spcPts val="0"/>
              </a:spcBef>
              <a:spcAft>
                <a:spcPts val="0"/>
              </a:spcAft>
              <a:buSzPts val="1300"/>
              <a:buChar char="●"/>
            </a:pPr>
            <a:r>
              <a:rPr lang="en"/>
              <a:t>She begins to categorize the lynchings that took place in 1893 categorizing them by the charges committed. As you look at each section, the date of the lynching as well as the name and location of the victim is listed.</a:t>
            </a:r>
            <a:endParaRPr/>
          </a:p>
          <a:p>
            <a:pPr indent="-311150" lvl="0" marL="457200" rtl="0" algn="l">
              <a:spcBef>
                <a:spcPts val="0"/>
              </a:spcBef>
              <a:spcAft>
                <a:spcPts val="0"/>
              </a:spcAft>
              <a:buSzPts val="1300"/>
              <a:buChar char="●"/>
            </a:pPr>
            <a:r>
              <a:rPr lang="en"/>
              <a:t>The section goes on to have 28 categories of charges with 159 lynchings in total.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of The Red Record.</a:t>
            </a:r>
            <a:endParaRPr/>
          </a:p>
        </p:txBody>
      </p:sp>
      <p:sp>
        <p:nvSpPr>
          <p:cNvPr id="307" name="Google Shape;307;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Used python to extract all the useful lynching data from The Red Record.</a:t>
            </a:r>
            <a:endParaRPr/>
          </a:p>
          <a:p>
            <a:pPr indent="-311150" lvl="0" marL="457200" rtl="0" algn="l">
              <a:spcBef>
                <a:spcPts val="0"/>
              </a:spcBef>
              <a:spcAft>
                <a:spcPts val="0"/>
              </a:spcAft>
              <a:buSzPts val="1300"/>
              <a:buChar char="●"/>
            </a:pPr>
            <a:r>
              <a:rPr lang="en"/>
              <a:t>Categorized the data under meaningful sections to make it more </a:t>
            </a:r>
            <a:r>
              <a:rPr lang="en"/>
              <a:t>understandable and easy to visualize by importing it into excel sheet.</a:t>
            </a:r>
            <a:endParaRPr/>
          </a:p>
          <a:p>
            <a:pPr indent="-311150" lvl="0" marL="457200" rtl="0" algn="l">
              <a:spcBef>
                <a:spcPts val="0"/>
              </a:spcBef>
              <a:spcAft>
                <a:spcPts val="0"/>
              </a:spcAft>
              <a:buSzPts val="1300"/>
              <a:buChar char="●"/>
            </a:pPr>
            <a:r>
              <a:rPr lang="en"/>
              <a:t>Created pivot table to quickly summarize the large amounts of data to provide us with more detailed analysis of the numerical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3" name="Google Shape;313;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18"/>
          <p:cNvPicPr preferRelativeResize="0"/>
          <p:nvPr/>
        </p:nvPicPr>
        <p:blipFill>
          <a:blip r:embed="rId3">
            <a:alphaModFix/>
          </a:blip>
          <a:stretch>
            <a:fillRect/>
          </a:stretch>
        </p:blipFill>
        <p:spPr>
          <a:xfrm>
            <a:off x="0" y="0"/>
            <a:ext cx="3680325" cy="3117175"/>
          </a:xfrm>
          <a:prstGeom prst="rect">
            <a:avLst/>
          </a:prstGeom>
          <a:noFill/>
          <a:ln>
            <a:noFill/>
          </a:ln>
        </p:spPr>
      </p:pic>
      <p:pic>
        <p:nvPicPr>
          <p:cNvPr id="315" name="Google Shape;315;p18"/>
          <p:cNvPicPr preferRelativeResize="0"/>
          <p:nvPr/>
        </p:nvPicPr>
        <p:blipFill rotWithShape="1">
          <a:blip r:embed="rId4">
            <a:alphaModFix/>
          </a:blip>
          <a:srcRect b="36520" l="0" r="0" t="0"/>
          <a:stretch/>
        </p:blipFill>
        <p:spPr>
          <a:xfrm>
            <a:off x="-10950" y="3117175"/>
            <a:ext cx="3702225" cy="1978774"/>
          </a:xfrm>
          <a:prstGeom prst="rect">
            <a:avLst/>
          </a:prstGeom>
          <a:noFill/>
          <a:ln>
            <a:noFill/>
          </a:ln>
        </p:spPr>
      </p:pic>
      <p:pic>
        <p:nvPicPr>
          <p:cNvPr id="316" name="Google Shape;316;p18"/>
          <p:cNvPicPr preferRelativeResize="0"/>
          <p:nvPr/>
        </p:nvPicPr>
        <p:blipFill>
          <a:blip r:embed="rId5">
            <a:alphaModFix/>
          </a:blip>
          <a:stretch>
            <a:fillRect/>
          </a:stretch>
        </p:blipFill>
        <p:spPr>
          <a:xfrm>
            <a:off x="3680337" y="-47550"/>
            <a:ext cx="5463663"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graphicFrame>
        <p:nvGraphicFramePr>
          <p:cNvPr id="321" name="Google Shape;321;p19"/>
          <p:cNvGraphicFramePr/>
          <p:nvPr/>
        </p:nvGraphicFramePr>
        <p:xfrm>
          <a:off x="301825" y="476250"/>
          <a:ext cx="3000000" cy="3000000"/>
        </p:xfrm>
        <a:graphic>
          <a:graphicData uri="http://schemas.openxmlformats.org/drawingml/2006/table">
            <a:tbl>
              <a:tblPr>
                <a:noFill/>
                <a:tableStyleId>{086D1F1A-E41D-4B8D-8355-F7E14CB5320B}</a:tableStyleId>
              </a:tblPr>
              <a:tblGrid>
                <a:gridCol w="1876425"/>
                <a:gridCol w="1476375"/>
              </a:tblGrid>
              <a:tr h="200025">
                <a:tc>
                  <a:txBody>
                    <a:bodyPr/>
                    <a:lstStyle/>
                    <a:p>
                      <a:pPr indent="0" lvl="0" marL="0" rtl="0" algn="l">
                        <a:lnSpc>
                          <a:spcPct val="115000"/>
                        </a:lnSpc>
                        <a:spcBef>
                          <a:spcPts val="0"/>
                        </a:spcBef>
                        <a:spcAft>
                          <a:spcPts val="0"/>
                        </a:spcAft>
                        <a:buNone/>
                      </a:pPr>
                      <a:r>
                        <a:rPr i="1" lang="en" sz="1000"/>
                        <a:t>CRIME TYPE</a:t>
                      </a:r>
                      <a:endParaRPr i="1" sz="1000"/>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8093B3"/>
                      </a:solidFill>
                      <a:prstDash val="solid"/>
                      <a:round/>
                      <a:headEnd len="sm" w="sm" type="none"/>
                      <a:tailEnd len="sm" w="sm" type="none"/>
                    </a:lnB>
                    <a:solidFill>
                      <a:srgbClr val="DFE4EC"/>
                    </a:solidFill>
                  </a:tcPr>
                </a:tc>
                <a:tc>
                  <a:txBody>
                    <a:bodyPr/>
                    <a:lstStyle/>
                    <a:p>
                      <a:pPr indent="0" lvl="0" marL="0" rtl="0" algn="ctr">
                        <a:lnSpc>
                          <a:spcPct val="115000"/>
                        </a:lnSpc>
                        <a:spcBef>
                          <a:spcPts val="0"/>
                        </a:spcBef>
                        <a:spcAft>
                          <a:spcPts val="0"/>
                        </a:spcAft>
                        <a:buNone/>
                      </a:pPr>
                      <a:r>
                        <a:rPr lang="en" sz="1000">
                          <a:solidFill>
                            <a:srgbClr val="FFFFFF"/>
                          </a:solidFill>
                        </a:rPr>
                        <a:t>COUNT OF VICTIM</a:t>
                      </a:r>
                      <a:endParaRPr sz="1000">
                        <a:solidFill>
                          <a:srgbClr val="FFFFFF"/>
                        </a:solidFill>
                      </a:endParaRPr>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8093B3"/>
                      </a:solidFill>
                      <a:prstDash val="solid"/>
                      <a:round/>
                      <a:headEnd len="sm" w="sm" type="none"/>
                      <a:tailEnd len="sm" w="sm" type="none"/>
                    </a:lnB>
                    <a:solidFill>
                      <a:srgbClr val="8093B3"/>
                    </a:solidFill>
                  </a:tcPr>
                </a:tc>
              </a:tr>
              <a:tr h="200025">
                <a:tc>
                  <a:txBody>
                    <a:bodyPr/>
                    <a:lstStyle/>
                    <a:p>
                      <a:pPr indent="0" lvl="0" marL="0" rtl="0" algn="l">
                        <a:lnSpc>
                          <a:spcPct val="115000"/>
                        </a:lnSpc>
                        <a:spcBef>
                          <a:spcPts val="0"/>
                        </a:spcBef>
                        <a:spcAft>
                          <a:spcPts val="0"/>
                        </a:spcAft>
                        <a:buNone/>
                      </a:pPr>
                      <a:r>
                        <a:rPr lang="en" sz="1000"/>
                        <a:t>ALLEGED BARN BURNING</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25975">
                      <a:solidFill>
                        <a:srgbClr val="8093B3"/>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25975">
                      <a:solidFill>
                        <a:srgbClr val="8093B3"/>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ALLEGED MURDER</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7</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ALLEGED RAPE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ALLEGED STOCK POISONING</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ALLEGED WELL POISONING</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ARSON</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ATEMPTED RAPE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19</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BARN BURNING</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10</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INSULTING WHITES</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MURDER</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89</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MURDEROUS ASSAULT</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NO OFFENSE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POISONING WELLS</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RACE PREJUDICE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RAPE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SUSPECTED MURDER</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SUSPICION OF RAPE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TURNING STATE'S EVIDENCE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000000"/>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000000"/>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b="1" lang="en" sz="1000"/>
                        <a:t>Grand Total</a:t>
                      </a:r>
                      <a:endParaRPr b="1" sz="1000"/>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2597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DFE4EC"/>
                    </a:solidFill>
                  </a:tcPr>
                </a:tc>
                <a:tc>
                  <a:txBody>
                    <a:bodyPr/>
                    <a:lstStyle/>
                    <a:p>
                      <a:pPr indent="0" lvl="0" marL="0" rtl="0" algn="ctr">
                        <a:lnSpc>
                          <a:spcPct val="115000"/>
                        </a:lnSpc>
                        <a:spcBef>
                          <a:spcPts val="0"/>
                        </a:spcBef>
                        <a:spcAft>
                          <a:spcPts val="0"/>
                        </a:spcAft>
                        <a:buNone/>
                      </a:pPr>
                      <a:r>
                        <a:rPr b="1" lang="en" sz="1000"/>
                        <a:t>228</a:t>
                      </a:r>
                      <a:endParaRPr b="1" sz="1000"/>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2597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DFE4EC"/>
                    </a:solidFill>
                  </a:tcPr>
                </a:tc>
              </a:tr>
            </a:tbl>
          </a:graphicData>
        </a:graphic>
      </p:graphicFrame>
      <p:pic>
        <p:nvPicPr>
          <p:cNvPr id="322" name="Google Shape;322;p19" title="Chart"/>
          <p:cNvPicPr preferRelativeResize="0"/>
          <p:nvPr/>
        </p:nvPicPr>
        <p:blipFill>
          <a:blip r:embed="rId3">
            <a:alphaModFix/>
          </a:blip>
          <a:stretch>
            <a:fillRect/>
          </a:stretch>
        </p:blipFill>
        <p:spPr>
          <a:xfrm>
            <a:off x="3838475" y="895350"/>
            <a:ext cx="5184576" cy="3209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aphicFrame>
        <p:nvGraphicFramePr>
          <p:cNvPr id="327" name="Google Shape;327;p20"/>
          <p:cNvGraphicFramePr/>
          <p:nvPr/>
        </p:nvGraphicFramePr>
        <p:xfrm>
          <a:off x="341625" y="385288"/>
          <a:ext cx="3000000" cy="3000000"/>
        </p:xfrm>
        <a:graphic>
          <a:graphicData uri="http://schemas.openxmlformats.org/drawingml/2006/table">
            <a:tbl>
              <a:tblPr>
                <a:noFill/>
                <a:tableStyleId>{086D1F1A-E41D-4B8D-8355-F7E14CB5320B}</a:tableStyleId>
              </a:tblPr>
              <a:tblGrid>
                <a:gridCol w="1876425"/>
                <a:gridCol w="1476375"/>
              </a:tblGrid>
              <a:tr h="200025">
                <a:tc>
                  <a:txBody>
                    <a:bodyPr/>
                    <a:lstStyle/>
                    <a:p>
                      <a:pPr indent="0" lvl="0" marL="0" rtl="0" algn="l">
                        <a:lnSpc>
                          <a:spcPct val="115000"/>
                        </a:lnSpc>
                        <a:spcBef>
                          <a:spcPts val="0"/>
                        </a:spcBef>
                        <a:spcAft>
                          <a:spcPts val="0"/>
                        </a:spcAft>
                        <a:buNone/>
                      </a:pPr>
                      <a:r>
                        <a:rPr i="1" lang="en" sz="1000"/>
                        <a:t>CRIME TYPE</a:t>
                      </a:r>
                      <a:endParaRPr i="1" sz="1000"/>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8093B3"/>
                      </a:solidFill>
                      <a:prstDash val="solid"/>
                      <a:round/>
                      <a:headEnd len="sm" w="sm" type="none"/>
                      <a:tailEnd len="sm" w="sm" type="none"/>
                    </a:lnB>
                    <a:solidFill>
                      <a:srgbClr val="DFE4EC"/>
                    </a:solidFill>
                  </a:tcPr>
                </a:tc>
                <a:tc>
                  <a:txBody>
                    <a:bodyPr/>
                    <a:lstStyle/>
                    <a:p>
                      <a:pPr indent="0" lvl="0" marL="0" rtl="0" algn="ctr">
                        <a:lnSpc>
                          <a:spcPct val="115000"/>
                        </a:lnSpc>
                        <a:spcBef>
                          <a:spcPts val="0"/>
                        </a:spcBef>
                        <a:spcAft>
                          <a:spcPts val="0"/>
                        </a:spcAft>
                        <a:buNone/>
                      </a:pPr>
                      <a:r>
                        <a:rPr lang="en" sz="1000">
                          <a:solidFill>
                            <a:srgbClr val="FFFFFF"/>
                          </a:solidFill>
                        </a:rPr>
                        <a:t>COUNT OF CITY</a:t>
                      </a:r>
                      <a:endParaRPr sz="1000">
                        <a:solidFill>
                          <a:srgbClr val="FFFFFF"/>
                        </a:solidFill>
                      </a:endParaRPr>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8093B3"/>
                      </a:solidFill>
                      <a:prstDash val="solid"/>
                      <a:round/>
                      <a:headEnd len="sm" w="sm" type="none"/>
                      <a:tailEnd len="sm" w="sm" type="none"/>
                    </a:lnB>
                    <a:solidFill>
                      <a:srgbClr val="8093B3"/>
                    </a:solidFill>
                  </a:tcPr>
                </a:tc>
              </a:tr>
              <a:tr h="200025">
                <a:tc>
                  <a:txBody>
                    <a:bodyPr/>
                    <a:lstStyle/>
                    <a:p>
                      <a:pPr indent="0" lvl="0" marL="0" rtl="0" algn="l">
                        <a:lnSpc>
                          <a:spcPct val="115000"/>
                        </a:lnSpc>
                        <a:spcBef>
                          <a:spcPts val="0"/>
                        </a:spcBef>
                        <a:spcAft>
                          <a:spcPts val="0"/>
                        </a:spcAft>
                        <a:buNone/>
                      </a:pPr>
                      <a:r>
                        <a:rPr lang="en" sz="1000"/>
                        <a:t>ALLEGED BARN BURNING</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25975">
                      <a:solidFill>
                        <a:srgbClr val="8093B3"/>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25975">
                      <a:solidFill>
                        <a:srgbClr val="8093B3"/>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ALLEGED MURDER</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ALLEGED RAPE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ALLEGED STOCK POISONING</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ALLEGED WELL POISONING</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ARSON</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ATEMPTED RAPE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19</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BARN BURNING</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INSULTING WHITES</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MURDER</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MURDEROUS ASSAULT</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NO OFFENSE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POISONING WELLS</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RACE PREJUDICE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RAPE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63</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SUSPECTED MURDER</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SUSPICION OF RAPE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TURNING STATE'S EVIDENCE</a:t>
                      </a:r>
                      <a:endParaRPr sz="10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000000"/>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000000"/>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b="1" lang="en" sz="1000"/>
                        <a:t>Grand Total</a:t>
                      </a:r>
                      <a:endParaRPr b="1" sz="1000"/>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2597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DFE4EC"/>
                    </a:solidFill>
                  </a:tcPr>
                </a:tc>
                <a:tc>
                  <a:txBody>
                    <a:bodyPr/>
                    <a:lstStyle/>
                    <a:p>
                      <a:pPr indent="0" lvl="0" marL="0" rtl="0" algn="ctr">
                        <a:lnSpc>
                          <a:spcPct val="115000"/>
                        </a:lnSpc>
                        <a:spcBef>
                          <a:spcPts val="0"/>
                        </a:spcBef>
                        <a:spcAft>
                          <a:spcPts val="0"/>
                        </a:spcAft>
                        <a:buNone/>
                      </a:pPr>
                      <a:r>
                        <a:rPr b="1" lang="en" sz="1000"/>
                        <a:t>174</a:t>
                      </a:r>
                      <a:endParaRPr b="1" sz="1000"/>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2597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DFE4EC"/>
                    </a:solidFill>
                  </a:tcPr>
                </a:tc>
              </a:tr>
            </a:tbl>
          </a:graphicData>
        </a:graphic>
      </p:graphicFrame>
      <p:pic>
        <p:nvPicPr>
          <p:cNvPr id="328" name="Google Shape;328;p20" title="COUNT OF CITY"/>
          <p:cNvPicPr preferRelativeResize="0"/>
          <p:nvPr/>
        </p:nvPicPr>
        <p:blipFill rotWithShape="1">
          <a:blip r:embed="rId3">
            <a:alphaModFix/>
          </a:blip>
          <a:srcRect b="2569" l="1090" r="-1090" t="-2570"/>
          <a:stretch/>
        </p:blipFill>
        <p:spPr>
          <a:xfrm>
            <a:off x="3828125" y="883775"/>
            <a:ext cx="5061049" cy="3063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aphicFrame>
        <p:nvGraphicFramePr>
          <p:cNvPr id="333" name="Google Shape;333;p21"/>
          <p:cNvGraphicFramePr/>
          <p:nvPr/>
        </p:nvGraphicFramePr>
        <p:xfrm>
          <a:off x="474700" y="249750"/>
          <a:ext cx="3000000" cy="3000000"/>
        </p:xfrm>
        <a:graphic>
          <a:graphicData uri="http://schemas.openxmlformats.org/drawingml/2006/table">
            <a:tbl>
              <a:tblPr>
                <a:noFill/>
                <a:tableStyleId>{086D1F1A-E41D-4B8D-8355-F7E14CB5320B}</a:tableStyleId>
              </a:tblPr>
              <a:tblGrid>
                <a:gridCol w="1814600"/>
                <a:gridCol w="1694850"/>
              </a:tblGrid>
              <a:tr h="289175">
                <a:tc>
                  <a:txBody>
                    <a:bodyPr/>
                    <a:lstStyle/>
                    <a:p>
                      <a:pPr indent="0" lvl="0" marL="0" rtl="0" algn="l">
                        <a:lnSpc>
                          <a:spcPct val="115000"/>
                        </a:lnSpc>
                        <a:spcBef>
                          <a:spcPts val="0"/>
                        </a:spcBef>
                        <a:spcAft>
                          <a:spcPts val="0"/>
                        </a:spcAft>
                        <a:buNone/>
                      </a:pPr>
                      <a:r>
                        <a:rPr i="1" lang="en" sz="1000"/>
                        <a:t>STATE</a:t>
                      </a:r>
                      <a:endParaRPr i="1" sz="1000"/>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8093B3"/>
                      </a:solidFill>
                      <a:prstDash val="solid"/>
                      <a:round/>
                      <a:headEnd len="sm" w="sm" type="none"/>
                      <a:tailEnd len="sm" w="sm" type="none"/>
                    </a:lnB>
                    <a:solidFill>
                      <a:srgbClr val="DFE4EC"/>
                    </a:solidFill>
                  </a:tcPr>
                </a:tc>
                <a:tc>
                  <a:txBody>
                    <a:bodyPr/>
                    <a:lstStyle/>
                    <a:p>
                      <a:pPr indent="0" lvl="0" marL="0" rtl="0" algn="ctr">
                        <a:lnSpc>
                          <a:spcPct val="115000"/>
                        </a:lnSpc>
                        <a:spcBef>
                          <a:spcPts val="0"/>
                        </a:spcBef>
                        <a:spcAft>
                          <a:spcPts val="0"/>
                        </a:spcAft>
                        <a:buNone/>
                      </a:pPr>
                      <a:r>
                        <a:rPr lang="en" sz="1000">
                          <a:solidFill>
                            <a:srgbClr val="FFFFFF"/>
                          </a:solidFill>
                        </a:rPr>
                        <a:t>NO OF CITIES WITH CRIME</a:t>
                      </a:r>
                      <a:endParaRPr sz="1000">
                        <a:solidFill>
                          <a:srgbClr val="FFFFFF"/>
                        </a:solidFill>
                      </a:endParaRPr>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8093B3"/>
                      </a:solidFill>
                      <a:prstDash val="solid"/>
                      <a:round/>
                      <a:headEnd len="sm" w="sm" type="none"/>
                      <a:tailEnd len="sm" w="sm" type="none"/>
                    </a:lnB>
                    <a:solidFill>
                      <a:srgbClr val="8093B3"/>
                    </a:solidFill>
                  </a:tcPr>
                </a:tc>
              </a:tr>
              <a:tr h="190850">
                <a:tc>
                  <a:txBody>
                    <a:bodyPr/>
                    <a:lstStyle/>
                    <a:p>
                      <a:pPr indent="0" lvl="0" marL="0" rtl="0" algn="l">
                        <a:spcBef>
                          <a:spcPts val="0"/>
                        </a:spcBef>
                        <a:spcAft>
                          <a:spcPts val="0"/>
                        </a:spcAft>
                        <a:buNone/>
                      </a:pPr>
                      <a:r>
                        <a:t/>
                      </a:r>
                      <a:endParaRPr/>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25975">
                      <a:solidFill>
                        <a:srgbClr val="8093B3"/>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l">
                        <a:lnSpc>
                          <a:spcPct val="115000"/>
                        </a:lnSpc>
                        <a:spcBef>
                          <a:spcPts val="0"/>
                        </a:spcBef>
                        <a:spcAft>
                          <a:spcPts val="0"/>
                        </a:spcAft>
                        <a:buNone/>
                      </a:pPr>
                      <a:r>
                        <a:t/>
                      </a:r>
                      <a:endParaRPr sz="10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25975">
                      <a:solidFill>
                        <a:srgbClr val="8093B3"/>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Ala.</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23</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Ark.</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10</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Columbia</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Fla.</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7</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Ga.</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25</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I.T.</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Ill.</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3</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Ind.</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Jellico</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Kan.</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3</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Ky</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4</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Ky.</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9</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La.</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10</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Md.</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Miss.</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17</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Mo.</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7</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N.Y.</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Ohio</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2</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Pa.</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S.C.</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13</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Tenn.</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15</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Tex.</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10</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Texas</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3</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Va.</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9</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lang="en" sz="600"/>
                        <a:t>W. Va.</a:t>
                      </a:r>
                      <a:endParaRPr sz="600"/>
                    </a:p>
                  </a:txBody>
                  <a:tcPr marT="19050" marB="19050" marR="28575" marL="28575" anchor="b">
                    <a:lnL cap="flat" cmpd="sng" w="8650">
                      <a:solidFill>
                        <a:srgbClr val="CCCCCC"/>
                      </a:solidFill>
                      <a:prstDash val="solid"/>
                      <a:round/>
                      <a:headEnd len="sm" w="sm" type="none"/>
                      <a:tailEnd len="sm" w="sm" type="none"/>
                    </a:lnL>
                    <a:lnR cap="flat" cmpd="sng" w="8650">
                      <a:solidFill>
                        <a:srgbClr val="FFFFFF"/>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000000"/>
                      </a:solidFill>
                      <a:prstDash val="solid"/>
                      <a:round/>
                      <a:headEnd len="sm" w="sm" type="none"/>
                      <a:tailEnd len="sm" w="sm" type="none"/>
                    </a:lnB>
                    <a:solidFill>
                      <a:srgbClr val="F4F6F8"/>
                    </a:solidFill>
                  </a:tcPr>
                </a:tc>
                <a:tc>
                  <a:txBody>
                    <a:bodyPr/>
                    <a:lstStyle/>
                    <a:p>
                      <a:pPr indent="0" lvl="0" marL="0" rtl="0" algn="ctr">
                        <a:lnSpc>
                          <a:spcPct val="115000"/>
                        </a:lnSpc>
                        <a:spcBef>
                          <a:spcPts val="0"/>
                        </a:spcBef>
                        <a:spcAft>
                          <a:spcPts val="0"/>
                        </a:spcAft>
                        <a:buNone/>
                      </a:pPr>
                      <a:r>
                        <a:rPr lang="en" sz="600"/>
                        <a:t>1</a:t>
                      </a:r>
                      <a:endParaRPr sz="600"/>
                    </a:p>
                  </a:txBody>
                  <a:tcPr marT="19050" marB="19050" marR="28575" marL="28575" anchor="b">
                    <a:lnL cap="flat" cmpd="sng" w="8650">
                      <a:solidFill>
                        <a:srgbClr val="FFFFFF"/>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25975">
                      <a:solidFill>
                        <a:srgbClr val="000000"/>
                      </a:solidFill>
                      <a:prstDash val="solid"/>
                      <a:round/>
                      <a:headEnd len="sm" w="sm" type="none"/>
                      <a:tailEnd len="sm" w="sm" type="none"/>
                    </a:lnB>
                    <a:solidFill>
                      <a:srgbClr val="FFFFFF"/>
                    </a:solidFill>
                  </a:tcPr>
                </a:tc>
              </a:tr>
              <a:tr h="159050">
                <a:tc>
                  <a:txBody>
                    <a:bodyPr/>
                    <a:lstStyle/>
                    <a:p>
                      <a:pPr indent="0" lvl="0" marL="0" rtl="0" algn="l">
                        <a:lnSpc>
                          <a:spcPct val="115000"/>
                        </a:lnSpc>
                        <a:spcBef>
                          <a:spcPts val="0"/>
                        </a:spcBef>
                        <a:spcAft>
                          <a:spcPts val="0"/>
                        </a:spcAft>
                        <a:buNone/>
                      </a:pPr>
                      <a:r>
                        <a:rPr b="1" lang="en" sz="600"/>
                        <a:t>Grand Total</a:t>
                      </a:r>
                      <a:endParaRPr b="1" sz="600"/>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2597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DFE4EC"/>
                    </a:solidFill>
                  </a:tcPr>
                </a:tc>
                <a:tc>
                  <a:txBody>
                    <a:bodyPr/>
                    <a:lstStyle/>
                    <a:p>
                      <a:pPr indent="0" lvl="0" marL="0" rtl="0" algn="ctr">
                        <a:lnSpc>
                          <a:spcPct val="115000"/>
                        </a:lnSpc>
                        <a:spcBef>
                          <a:spcPts val="0"/>
                        </a:spcBef>
                        <a:spcAft>
                          <a:spcPts val="0"/>
                        </a:spcAft>
                        <a:buNone/>
                      </a:pPr>
                      <a:r>
                        <a:rPr b="1" lang="en" sz="600"/>
                        <a:t>174</a:t>
                      </a:r>
                      <a:endParaRPr b="1" sz="600"/>
                    </a:p>
                  </a:txBody>
                  <a:tcPr marT="19050" marB="19050" marR="28575" marL="28575" anchor="b">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2597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DFE4EC"/>
                    </a:solidFill>
                  </a:tcPr>
                </a:tc>
              </a:tr>
            </a:tbl>
          </a:graphicData>
        </a:graphic>
      </p:graphicFrame>
      <p:pic>
        <p:nvPicPr>
          <p:cNvPr id="334" name="Google Shape;334;p21" title="Chart"/>
          <p:cNvPicPr preferRelativeResize="0"/>
          <p:nvPr/>
        </p:nvPicPr>
        <p:blipFill>
          <a:blip r:embed="rId3">
            <a:alphaModFix/>
          </a:blip>
          <a:stretch>
            <a:fillRect/>
          </a:stretch>
        </p:blipFill>
        <p:spPr>
          <a:xfrm>
            <a:off x="4125700" y="1041250"/>
            <a:ext cx="4855050" cy="30020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